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80" r:id="rId23"/>
    <p:sldId id="281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Презентации IDC\заглавные слайды\окружающая сред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57200"/>
            <a:ext cx="7142649" cy="6178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ЧТО ПРОИСХОДИТ ПРИ ВДЫХАНИИ </a:t>
            </a:r>
            <a:r>
              <a:rPr lang="ru-RU" b="1" dirty="0" smtClean="0">
                <a:solidFill>
                  <a:srgbClr val="FF0000"/>
                </a:solidFill>
              </a:rPr>
              <a:t>НЕ</a:t>
            </a:r>
            <a:r>
              <a:rPr lang="ru-RU" b="1" dirty="0" smtClean="0"/>
              <a:t>ОРИГИНАЛЬНОГО ТОНЕРА?</a:t>
            </a:r>
            <a:endParaRPr lang="ru-RU" b="1" dirty="0"/>
          </a:p>
        </p:txBody>
      </p:sp>
      <p:pic>
        <p:nvPicPr>
          <p:cNvPr id="9218" name="Picture 2" descr="http://sportizdorovie.ru/wp-content/uploads/2015/10/%D0%BB%D0%B5%D0%B3%D0%BA%D0%B8%D0%B5-%D1%87%D0%B5%D0%BB%D0%BE%D0%B2%D0%B5%D0%BA%D0%B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00150"/>
            <a:ext cx="7239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static6.depositphotos.com/1005574/595/v/950/depositphotos_5955551-stock-illustration-glass-sphe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589" y="3750128"/>
            <a:ext cx="269421" cy="2694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791200" y="1230362"/>
            <a:ext cx="2362200" cy="2743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19800" y="1447800"/>
            <a:ext cx="190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Размер частицы </a:t>
            </a:r>
            <a:r>
              <a:rPr lang="ru-RU" b="1" dirty="0" smtClean="0">
                <a:solidFill>
                  <a:srgbClr val="FF0000"/>
                </a:solidFill>
              </a:rPr>
              <a:t>НЕ</a:t>
            </a:r>
            <a:r>
              <a:rPr lang="ru-RU" dirty="0" smtClean="0"/>
              <a:t> позволяет организму вывести ее из легких, частицы застревают в мягких тканях легких человека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19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75 -0.14422 C -0.02274 -0.14422 -0.00868 -0.13033 -0.00868 -0.1132 C -0.00868 -0.09514 -0.02274 -0.08125 -0.03975 -0.08125 C -0.05677 -0.08125 -0.07083 -0.06713 -0.07083 -0.05024 C -0.07083 -0.03311 -0.05677 -0.01922 -0.03975 -0.01922 C -0.02274 -0.01922 -0.00868 -0.00533 -0.00868 0.0118 C -0.00868 0.0287 -0.02274 0.04282 -0.03975 0.04282 C -0.05677 0.04282 -0.07083 0.05671 -0.07083 0.07476 C -0.07083 0.09189 -0.05677 0.10578 -0.03975 0.10578 C -0.02274 0.10578 -0.00868 0.09189 -0.00868 0.07476 C -0.00868 0.05671 -0.02274 0.04282 -0.03975 0.04282 C -0.05677 0.04282 -0.07083 0.0287 -0.07083 0.0118 C -0.07083 -0.00533 -0.05677 -0.01922 -0.03975 -0.01922 C -0.02274 -0.01922 -0.00868 -0.03311 -0.00868 -0.05024 C -0.00868 -0.06713 -0.02274 -0.08125 -0.03975 -0.08125 C -0.05677 -0.08125 -0.07083 -0.09514 -0.07083 -0.1132 C -0.07083 -0.13033 -0.05677 -0.14422 -0.03975 -0.14422 Z " pathEditMode="relative" rAng="0" ptsTypes="fffffffffffffffff">
                                      <p:cBhvr>
                                        <p:cTn id="22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НАИБОЛЕЕ ВЕРОЯТНЫЕ ЗАБОЛЕВАНИЯ ОТ </a:t>
            </a:r>
            <a:r>
              <a:rPr lang="ru-RU" b="1" dirty="0" smtClean="0">
                <a:solidFill>
                  <a:srgbClr val="FF0000"/>
                </a:solidFill>
              </a:rPr>
              <a:t>НЕ</a:t>
            </a:r>
            <a:r>
              <a:rPr lang="ru-RU" b="1" dirty="0" smtClean="0"/>
              <a:t>ОРИГИНАЛЬНОГО ТОНЕРА</a:t>
            </a:r>
            <a:endParaRPr lang="ru-RU" b="1" dirty="0"/>
          </a:p>
        </p:txBody>
      </p:sp>
      <p:pic>
        <p:nvPicPr>
          <p:cNvPr id="2050" name="Picture 2" descr="http://lechim-uxo.ru/wp-content/uploads/2016/11/kak-lechit-suhoj-kashel-u-vzroslyh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877" y="1143000"/>
            <a:ext cx="2181726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419600" y="2514600"/>
            <a:ext cx="44958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Растрескивание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кожного покрова в местах контакта с частицами красящего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вещества</a:t>
            </a:r>
            <a:endParaRPr lang="en-US" altLang="ja-JP" b="1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pic>
        <p:nvPicPr>
          <p:cNvPr id="2052" name="Picture 4" descr="http://timelady.ru/uploads/posts/2016-08/1471163092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55800"/>
            <a:ext cx="2667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63702" y="1447800"/>
            <a:ext cx="35687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Хронический кашель</a:t>
            </a:r>
            <a:endParaRPr lang="en-US" altLang="ja-JP" b="1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pic>
        <p:nvPicPr>
          <p:cNvPr id="2054" name="Picture 6" descr="http://dzr.all-gorod.ru/image/goods/01/01ab7ddb2702ebede40cae4780606e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173" y="3352800"/>
            <a:ext cx="1939925" cy="19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bodyandsoulclass.ru/commodities/big/cf76/f320771d21871b38912c8c1fbecb.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755" y="3717609"/>
            <a:ext cx="476250" cy="4762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143000" y="3967402"/>
            <a:ext cx="4800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чаги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воспаления на слизистых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оболочках</a:t>
            </a:r>
            <a:endParaRPr lang="en-US" altLang="ja-JP" b="1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pic>
        <p:nvPicPr>
          <p:cNvPr id="2062" name="Picture 14" descr="http://znaniyapolza.ru/wp-content/uploads/2014/05/hobl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250" y="4724400"/>
            <a:ext cx="3286627" cy="159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4709877" y="5500069"/>
            <a:ext cx="4800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Астма</a:t>
            </a:r>
            <a:endParaRPr lang="en-US" altLang="ja-JP" b="1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4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ЗАБОТА ОБ ОКРУЖАЮЩЕЙ </a:t>
            </a:r>
            <a:r>
              <a:rPr lang="ru-RU" b="1" dirty="0" smtClean="0">
                <a:solidFill>
                  <a:srgbClr val="FF0000"/>
                </a:solidFill>
              </a:rPr>
              <a:t>НАС</a:t>
            </a:r>
            <a:r>
              <a:rPr lang="ru-RU" b="1" dirty="0" smtClean="0"/>
              <a:t> С ВАМИ СРЕДЕ</a:t>
            </a:r>
            <a:endParaRPr lang="ru-RU" b="1" dirty="0"/>
          </a:p>
        </p:txBody>
      </p:sp>
      <p:pic>
        <p:nvPicPr>
          <p:cNvPr id="12292" name="Picture 4" descr="https://www.kyoceradocumentsolutions.ru/index/about_us/ecosys.-cps-5678-Image.cps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35" y="1752600"/>
            <a:ext cx="848835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15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ЗАБОТА ОБ ОКРУЖАЮЩЕЙ </a:t>
            </a:r>
            <a:r>
              <a:rPr lang="ru-RU" b="1" dirty="0" smtClean="0">
                <a:solidFill>
                  <a:srgbClr val="FF0000"/>
                </a:solidFill>
              </a:rPr>
              <a:t>НАС</a:t>
            </a:r>
            <a:r>
              <a:rPr lang="ru-RU" b="1" dirty="0" smtClean="0"/>
              <a:t> С ВАМИ СРЕДЕ</a:t>
            </a:r>
            <a:endParaRPr lang="ru-RU" b="1" dirty="0"/>
          </a:p>
        </p:txBody>
      </p:sp>
      <p:pic>
        <p:nvPicPr>
          <p:cNvPr id="11266" name="Picture 2" descr="https://ribalych.ru/wp-content/uploads/2011/05/1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561883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791200" y="1752600"/>
            <a:ext cx="3276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Китай. Металлолом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компьютеров на берегу реки в поселке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Яокуовэй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недалеко от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Гуйю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провинции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Гуандун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электронных отходах содержится тысяча различных веществ, таких как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кадмий, хром и ртуть, тяжелые металлы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которые являются токсичными.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Жители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покупают питьевую воду у уличных торговцев, которую те набирают из источников у ближайшей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горы</a:t>
            </a:r>
          </a:p>
        </p:txBody>
      </p:sp>
    </p:spTree>
    <p:extLst>
      <p:ext uri="{BB962C8B-B14F-4D97-AF65-F5344CB8AC3E}">
        <p14:creationId xmlns:p14="http://schemas.microsoft.com/office/powerpoint/2010/main" val="109049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ЗАБОТА ОБ ОКРУЖАЮЩЕЙ </a:t>
            </a:r>
            <a:r>
              <a:rPr lang="ru-RU" b="1" dirty="0" smtClean="0">
                <a:solidFill>
                  <a:srgbClr val="FF0000"/>
                </a:solidFill>
              </a:rPr>
              <a:t>НАС</a:t>
            </a:r>
            <a:r>
              <a:rPr lang="ru-RU" b="1" dirty="0" smtClean="0"/>
              <a:t> С ВАМИ СРЕДЕ</a:t>
            </a:r>
            <a:endParaRPr lang="ru-RU" b="1" dirty="0"/>
          </a:p>
        </p:txBody>
      </p:sp>
      <p:pic>
        <p:nvPicPr>
          <p:cNvPr id="6" name="Picture 4" descr="competitor_toner_cartrid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7370">
            <a:off x="509378" y="1676400"/>
            <a:ext cx="3937000" cy="26177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5" descr="toner_cassette_kyocera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7370">
            <a:off x="4894053" y="1676400"/>
            <a:ext cx="3775075" cy="26177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12818" y="4664421"/>
            <a:ext cx="3937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400" b="1" dirty="0"/>
              <a:t>Тонер-картридж</a:t>
            </a:r>
            <a:endParaRPr lang="en-US" altLang="ja-JP" sz="1400" b="1" dirty="0">
              <a:ea typeface="ＭＳ Ｐゴシック" charset="-128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997493" y="4688110"/>
            <a:ext cx="377507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400" b="1" dirty="0"/>
              <a:t>Контейнер для тонера </a:t>
            </a:r>
            <a:r>
              <a:rPr lang="en-US" altLang="ja-JP" sz="1400" b="1" dirty="0">
                <a:ea typeface="ＭＳ Ｐゴシック" charset="-128"/>
              </a:rPr>
              <a:t>KYOCERA  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828718" y="5002559"/>
            <a:ext cx="3455987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400" dirty="0"/>
              <a:t>В среднем тонер-картридж состоит из </a:t>
            </a:r>
            <a:r>
              <a:rPr lang="en-GB" altLang="ja-JP" sz="1400" dirty="0">
                <a:ea typeface="ＭＳ Ｐゴシック" charset="-128"/>
              </a:rPr>
              <a:t> </a:t>
            </a:r>
            <a:r>
              <a:rPr lang="en-GB" altLang="ja-JP" b="1" dirty="0">
                <a:ea typeface="ＭＳ Ｐゴシック" charset="-128"/>
              </a:rPr>
              <a:t>60</a:t>
            </a:r>
            <a:r>
              <a:rPr lang="en-GB" altLang="ja-JP" sz="1400" dirty="0">
                <a:ea typeface="ＭＳ Ｐゴシック" charset="-128"/>
              </a:rPr>
              <a:t> </a:t>
            </a:r>
            <a:r>
              <a:rPr lang="ru-RU" altLang="ja-JP" sz="1400" dirty="0"/>
              <a:t>отдельных компонентов</a:t>
            </a:r>
            <a:r>
              <a:rPr lang="en-GB" altLang="ja-JP" sz="1400" dirty="0">
                <a:ea typeface="ＭＳ Ｐゴシック" charset="-128"/>
              </a:rPr>
              <a:t>!!</a:t>
            </a:r>
            <a:r>
              <a:rPr lang="ru-RU" altLang="ja-JP" sz="1400" dirty="0"/>
              <a:t>!</a:t>
            </a:r>
            <a:r>
              <a:rPr lang="en-US" altLang="ja-JP" sz="1400" b="1" dirty="0">
                <a:ea typeface="ＭＳ Ｐゴシック" charset="-128"/>
              </a:rPr>
              <a:t> 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457868" y="5000848"/>
            <a:ext cx="3074987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400" dirty="0"/>
              <a:t>Только</a:t>
            </a:r>
            <a:r>
              <a:rPr lang="en-GB" altLang="ja-JP" sz="1400" dirty="0">
                <a:ea typeface="ＭＳ Ｐゴシック" charset="-128"/>
              </a:rPr>
              <a:t> </a:t>
            </a:r>
            <a:r>
              <a:rPr lang="en-GB" altLang="ja-JP" b="1" dirty="0">
                <a:ea typeface="ＭＳ Ｐゴシック" charset="-128"/>
              </a:rPr>
              <a:t>4</a:t>
            </a:r>
            <a:r>
              <a:rPr lang="ru-RU" altLang="ja-JP" sz="1400" b="1" dirty="0">
                <a:ea typeface="ＭＳ Ｐゴシック" charset="-128"/>
              </a:rPr>
              <a:t>-</a:t>
            </a:r>
            <a:r>
              <a:rPr lang="en-GB" altLang="ja-JP" b="1" dirty="0">
                <a:ea typeface="ＭＳ Ｐゴシック" charset="-128"/>
              </a:rPr>
              <a:t>5 </a:t>
            </a:r>
            <a:r>
              <a:rPr lang="ru-RU" altLang="ja-JP" sz="1400" dirty="0"/>
              <a:t>компонентов!!!</a:t>
            </a:r>
            <a:endParaRPr lang="en-US" altLang="ja-JP" sz="1400" b="1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050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ЗАБОТА ОБ ОКРУЖАЮЩЕЙ </a:t>
            </a:r>
            <a:r>
              <a:rPr lang="ru-RU" b="1" dirty="0" smtClean="0">
                <a:solidFill>
                  <a:srgbClr val="FF0000"/>
                </a:solidFill>
              </a:rPr>
              <a:t>НАС</a:t>
            </a:r>
            <a:r>
              <a:rPr lang="ru-RU" b="1" dirty="0" smtClean="0"/>
              <a:t> С ВАМИ СРЕДЕ</a:t>
            </a:r>
            <a:endParaRPr lang="ru-RU" b="1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12818" y="4664421"/>
            <a:ext cx="3937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400" b="1" dirty="0"/>
              <a:t>Тонер-картридж</a:t>
            </a:r>
            <a:endParaRPr lang="en-US" altLang="ja-JP" sz="1400" b="1" dirty="0">
              <a:ea typeface="ＭＳ Ｐゴシック" charset="-128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997493" y="4688110"/>
            <a:ext cx="377507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400" b="1" dirty="0"/>
              <a:t>Контейнер для тонера </a:t>
            </a:r>
            <a:r>
              <a:rPr lang="en-US" altLang="ja-JP" sz="1400" b="1" dirty="0">
                <a:ea typeface="ＭＳ Ｐゴシック" charset="-128"/>
              </a:rPr>
              <a:t>KYOCERA  </a:t>
            </a:r>
          </a:p>
        </p:txBody>
      </p:sp>
      <p:pic>
        <p:nvPicPr>
          <p:cNvPr id="12" name="Picture 2" descr="druck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4006">
            <a:off x="5020504" y="1464705"/>
            <a:ext cx="3725687" cy="33844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3" descr="drucke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4006">
            <a:off x="610135" y="1428329"/>
            <a:ext cx="3942364" cy="3401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3243277" y="5334000"/>
            <a:ext cx="3200400" cy="838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РАСХОДНЫЙ МАТЕРИАЛ</a:t>
            </a:r>
            <a:endParaRPr lang="ru-RU" b="1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124200" y="3352801"/>
            <a:ext cx="914400" cy="1981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715000" y="3581400"/>
            <a:ext cx="609600" cy="17526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89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ЗАБОТА ОБ ОКРУЖАЮЩЕЙ </a:t>
            </a:r>
            <a:r>
              <a:rPr lang="ru-RU" b="1" dirty="0" smtClean="0">
                <a:solidFill>
                  <a:srgbClr val="FF0000"/>
                </a:solidFill>
              </a:rPr>
              <a:t>НАС</a:t>
            </a:r>
            <a:r>
              <a:rPr lang="ru-RU" b="1" dirty="0" smtClean="0"/>
              <a:t> С ВАМИ СРЕДЕ</a:t>
            </a:r>
            <a:endParaRPr lang="ru-RU" b="1" dirty="0"/>
          </a:p>
        </p:txBody>
      </p:sp>
      <p:pic>
        <p:nvPicPr>
          <p:cNvPr id="13314" name="Picture 2" descr="http://picworld.ru/wp-content/uploads/2015/04/592248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1900"/>
            <a:ext cx="360045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648200" y="1905000"/>
            <a:ext cx="35687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сдать картриджи для дальнейшей утилизации на специальном заводе по переработке</a:t>
            </a:r>
            <a:endParaRPr lang="en-US" altLang="ja-JP" b="1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pic>
        <p:nvPicPr>
          <p:cNvPr id="14338" name="Picture 2" descr="https://xn----7sbbokkclga8cfatiy.xn--p1ai/wp-content/uploads/1bcef54523173f0bdb39e4ac6c5315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30653"/>
            <a:ext cx="3175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95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ПОЧЕМУ ОРИГИНАЛЬНЫЙ ТОНЕР?</a:t>
            </a:r>
            <a:endParaRPr lang="ru-RU" b="1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143000" y="1698523"/>
            <a:ext cx="4495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Высокое качество печати</a:t>
            </a:r>
            <a:endParaRPr lang="en-US" altLang="ja-JP" sz="2000" b="1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pic>
        <p:nvPicPr>
          <p:cNvPr id="15362" name="Picture 2" descr="Проблемы с печатью могут возникнуть у любого принтера, но использование оригинальных картриджей снижает эту вероятнос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2993571" cy="280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ultiply 1"/>
          <p:cNvSpPr/>
          <p:nvPr/>
        </p:nvSpPr>
        <p:spPr>
          <a:xfrm>
            <a:off x="5181600" y="1066800"/>
            <a:ext cx="2590800" cy="2590799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800600" y="4038600"/>
            <a:ext cx="4495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Сохранение гарантии</a:t>
            </a:r>
            <a:endParaRPr lang="en-US" altLang="ja-JP" sz="2000" b="1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pic>
        <p:nvPicPr>
          <p:cNvPr id="15364" name="Picture 4" descr="https://stol-service.ru/wp-content/uploads/2015/12/garantiy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84666"/>
            <a:ext cx="3333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57943" y="5486400"/>
            <a:ext cx="44958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Наилучшая совместимость с печатающим </a:t>
            </a:r>
            <a:r>
              <a:rPr lang="ru-RU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стройством</a:t>
            </a:r>
            <a:endParaRPr lang="en-US" altLang="ja-JP" sz="2000" b="1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pic>
        <p:nvPicPr>
          <p:cNvPr id="15366" name="Picture 6" descr="http://st-gdefon.gallery.world/wallpapers_original/459304_gallery.worl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54272"/>
            <a:ext cx="32004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95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ИЗ ЧЕГО СОСТОИТ ЦЕНА ОРИГИНАЛЬНОГО ТОНЕРА?</a:t>
            </a:r>
            <a:endParaRPr lang="ru-RU" b="1" dirty="0"/>
          </a:p>
        </p:txBody>
      </p:sp>
      <p:pic>
        <p:nvPicPr>
          <p:cNvPr id="1026" name="Picture 2" descr="http://www.southpolestation.com/news/bluepanelrepor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371600"/>
            <a:ext cx="3733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Brace 4"/>
          <p:cNvSpPr/>
          <p:nvPr/>
        </p:nvSpPr>
        <p:spPr>
          <a:xfrm>
            <a:off x="2266950" y="2971800"/>
            <a:ext cx="3733800" cy="381000"/>
          </a:xfrm>
          <a:prstGeom prst="rightBrace">
            <a:avLst>
              <a:gd name="adj1" fmla="val 23959"/>
              <a:gd name="adj2" fmla="val 47917"/>
            </a:avLst>
          </a:prstGeom>
          <a:noFill/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2257425" y="2590800"/>
            <a:ext cx="3733800" cy="381000"/>
          </a:xfrm>
          <a:prstGeom prst="rightBrace">
            <a:avLst>
              <a:gd name="adj1" fmla="val 23959"/>
              <a:gd name="adj2" fmla="val 47917"/>
            </a:avLst>
          </a:prstGeom>
          <a:noFill/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2324100" y="3352800"/>
            <a:ext cx="3733800" cy="381000"/>
          </a:xfrm>
          <a:prstGeom prst="rightBrace">
            <a:avLst>
              <a:gd name="adj1" fmla="val 23959"/>
              <a:gd name="adj2" fmla="val 47917"/>
            </a:avLst>
          </a:prstGeom>
          <a:noFill/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2324100" y="3743325"/>
            <a:ext cx="3733800" cy="381000"/>
          </a:xfrm>
          <a:prstGeom prst="rightBrace">
            <a:avLst>
              <a:gd name="adj1" fmla="val 23959"/>
              <a:gd name="adj2" fmla="val 47917"/>
            </a:avLst>
          </a:prstGeom>
          <a:noFill/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2324100" y="4124325"/>
            <a:ext cx="3733800" cy="381000"/>
          </a:xfrm>
          <a:prstGeom prst="rightBrace">
            <a:avLst>
              <a:gd name="adj1" fmla="val 23959"/>
              <a:gd name="adj2" fmla="val 47917"/>
            </a:avLst>
          </a:prstGeom>
          <a:noFill/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2324100" y="4505325"/>
            <a:ext cx="3733800" cy="381000"/>
          </a:xfrm>
          <a:prstGeom prst="rightBrace">
            <a:avLst>
              <a:gd name="adj1" fmla="val 23959"/>
              <a:gd name="adj2" fmla="val 47917"/>
            </a:avLst>
          </a:prstGeom>
          <a:noFill/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2324100" y="4876800"/>
            <a:ext cx="3733800" cy="1295400"/>
          </a:xfrm>
          <a:prstGeom prst="rightBrace">
            <a:avLst>
              <a:gd name="adj1" fmla="val 23959"/>
              <a:gd name="adj2" fmla="val 47917"/>
            </a:avLst>
          </a:prstGeom>
          <a:noFill/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81000" y="3352800"/>
            <a:ext cx="85344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57900" y="2590800"/>
            <a:ext cx="2760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Якобы гигантская наценка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057900" y="2969657"/>
            <a:ext cx="166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Себестоимость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057900" y="3358634"/>
            <a:ext cx="1251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Маркетинг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057899" y="3727966"/>
            <a:ext cx="117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Логистика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093871" y="4117896"/>
            <a:ext cx="1603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Сертификация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093871" y="4498896"/>
            <a:ext cx="1567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Производство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111727" y="5257800"/>
            <a:ext cx="2943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R&amp;D – </a:t>
            </a:r>
            <a:r>
              <a:rPr lang="en-US" sz="1600" dirty="0" smtClean="0"/>
              <a:t>Research &amp; Development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14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ИЗ ЧЕГО СОСТОИТ ЦЕНА </a:t>
            </a:r>
            <a:r>
              <a:rPr lang="ru-RU" b="1" dirty="0" smtClean="0">
                <a:solidFill>
                  <a:srgbClr val="FF0000"/>
                </a:solidFill>
              </a:rPr>
              <a:t>НЕ</a:t>
            </a:r>
            <a:r>
              <a:rPr lang="ru-RU" b="1" dirty="0" smtClean="0"/>
              <a:t>ОРИГИНАЛЬНОГО ТОНЕРА?</a:t>
            </a:r>
            <a:endParaRPr lang="ru-RU" b="1" dirty="0"/>
          </a:p>
        </p:txBody>
      </p:sp>
      <p:pic>
        <p:nvPicPr>
          <p:cNvPr id="1026" name="Picture 2" descr="http://www.southpolestation.com/news/bluepanelrepor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371600"/>
            <a:ext cx="3733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Brace 4"/>
          <p:cNvSpPr/>
          <p:nvPr/>
        </p:nvSpPr>
        <p:spPr>
          <a:xfrm>
            <a:off x="2266950" y="2971800"/>
            <a:ext cx="3733800" cy="381000"/>
          </a:xfrm>
          <a:prstGeom prst="rightBrace">
            <a:avLst>
              <a:gd name="adj1" fmla="val 23959"/>
              <a:gd name="adj2" fmla="val 47917"/>
            </a:avLst>
          </a:prstGeom>
          <a:noFill/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2257425" y="2590800"/>
            <a:ext cx="3733800" cy="381000"/>
          </a:xfrm>
          <a:prstGeom prst="rightBrace">
            <a:avLst>
              <a:gd name="adj1" fmla="val 23959"/>
              <a:gd name="adj2" fmla="val 47917"/>
            </a:avLst>
          </a:prstGeom>
          <a:noFill/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2324100" y="3352800"/>
            <a:ext cx="3733800" cy="381000"/>
          </a:xfrm>
          <a:prstGeom prst="rightBrace">
            <a:avLst>
              <a:gd name="adj1" fmla="val 23959"/>
              <a:gd name="adj2" fmla="val 47917"/>
            </a:avLst>
          </a:prstGeom>
          <a:noFill/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2324100" y="3743325"/>
            <a:ext cx="3733800" cy="381000"/>
          </a:xfrm>
          <a:prstGeom prst="rightBrace">
            <a:avLst>
              <a:gd name="adj1" fmla="val 23959"/>
              <a:gd name="adj2" fmla="val 47917"/>
            </a:avLst>
          </a:prstGeom>
          <a:noFill/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2324100" y="4124325"/>
            <a:ext cx="3733800" cy="381000"/>
          </a:xfrm>
          <a:prstGeom prst="rightBrace">
            <a:avLst>
              <a:gd name="adj1" fmla="val 23959"/>
              <a:gd name="adj2" fmla="val 47917"/>
            </a:avLst>
          </a:prstGeom>
          <a:noFill/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2324100" y="4505325"/>
            <a:ext cx="3733800" cy="381000"/>
          </a:xfrm>
          <a:prstGeom prst="rightBrace">
            <a:avLst>
              <a:gd name="adj1" fmla="val 23959"/>
              <a:gd name="adj2" fmla="val 47917"/>
            </a:avLst>
          </a:prstGeom>
          <a:noFill/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2324100" y="4876800"/>
            <a:ext cx="3733800" cy="1295400"/>
          </a:xfrm>
          <a:prstGeom prst="rightBrace">
            <a:avLst>
              <a:gd name="adj1" fmla="val 23959"/>
              <a:gd name="adj2" fmla="val 47917"/>
            </a:avLst>
          </a:prstGeom>
          <a:noFill/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81000" y="3352800"/>
            <a:ext cx="85344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57900" y="2590800"/>
            <a:ext cx="2402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Якобы </a:t>
            </a:r>
            <a:r>
              <a:rPr lang="ru-RU" dirty="0" smtClean="0">
                <a:solidFill>
                  <a:srgbClr val="FF0000"/>
                </a:solidFill>
              </a:rPr>
              <a:t>низкая</a:t>
            </a:r>
            <a:r>
              <a:rPr lang="ru-RU" dirty="0" smtClean="0"/>
              <a:t> наценка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057900" y="2969657"/>
            <a:ext cx="166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Себестоимость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057900" y="3358634"/>
            <a:ext cx="1251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Маркетинг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057899" y="3727966"/>
            <a:ext cx="117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Логистика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093871" y="4117896"/>
            <a:ext cx="1603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Сертификация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093871" y="4498896"/>
            <a:ext cx="1567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Производство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111727" y="5257800"/>
            <a:ext cx="2943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R&amp;D – </a:t>
            </a:r>
            <a:r>
              <a:rPr lang="en-US" sz="1600" dirty="0" smtClean="0"/>
              <a:t>Research &amp; Development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61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7" grpId="0"/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6" y="1197429"/>
            <a:ext cx="4905374" cy="49053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627914" y="892629"/>
            <a:ext cx="32004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Парафиновое ядро</a:t>
            </a:r>
          </a:p>
          <a:p>
            <a:pPr algn="ctr"/>
            <a:r>
              <a:rPr lang="ru-RU" sz="1600" dirty="0" smtClean="0"/>
              <a:t>Предотвращает прилипание отпечатка к валикам</a:t>
            </a:r>
            <a:endParaRPr lang="ru-RU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5649685" y="1943100"/>
            <a:ext cx="32004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Полимерная оболочка</a:t>
            </a:r>
          </a:p>
          <a:p>
            <a:pPr algn="ctr"/>
            <a:r>
              <a:rPr lang="ru-RU" sz="1600" dirty="0" smtClean="0"/>
              <a:t>Нужна для транспортировки пигмента и связывания с бумагой</a:t>
            </a:r>
            <a:endParaRPr lang="ru-RU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5627914" y="2926216"/>
            <a:ext cx="32004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Добавки для управления электрическим зарядом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27914" y="3907972"/>
            <a:ext cx="32004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Пигмент</a:t>
            </a:r>
            <a:endParaRPr lang="ru-RU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627914" y="5001986"/>
            <a:ext cx="32004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Другие добавки</a:t>
            </a:r>
            <a:r>
              <a:rPr lang="ru-RU" dirty="0" smtClean="0"/>
              <a:t>, придающие магнитные свойства</a:t>
            </a:r>
            <a:endParaRPr lang="ru-RU" dirty="0"/>
          </a:p>
        </p:txBody>
      </p:sp>
      <p:sp>
        <p:nvSpPr>
          <p:cNvPr id="10" name="Rounded Rectangle 9"/>
          <p:cNvSpPr/>
          <p:nvPr/>
        </p:nvSpPr>
        <p:spPr>
          <a:xfrm>
            <a:off x="5627914" y="6019800"/>
            <a:ext cx="32004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Поверхностные добавки для предотвращения слипания частиц тонера</a:t>
            </a:r>
            <a:endParaRPr lang="ru-RU" b="1" dirty="0"/>
          </a:p>
        </p:txBody>
      </p:sp>
      <p:cxnSp>
        <p:nvCxnSpPr>
          <p:cNvPr id="14" name="Elbow Connector 13"/>
          <p:cNvCxnSpPr>
            <a:endCxn id="4" idx="1"/>
          </p:cNvCxnSpPr>
          <p:nvPr/>
        </p:nvCxnSpPr>
        <p:spPr>
          <a:xfrm flipV="1">
            <a:off x="3352800" y="1311729"/>
            <a:ext cx="2275114" cy="1614487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endCxn id="6" idx="1"/>
          </p:cNvCxnSpPr>
          <p:nvPr/>
        </p:nvCxnSpPr>
        <p:spPr>
          <a:xfrm flipV="1">
            <a:off x="4419600" y="2362200"/>
            <a:ext cx="1230085" cy="983116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7" idx="1"/>
          </p:cNvCxnSpPr>
          <p:nvPr/>
        </p:nvCxnSpPr>
        <p:spPr>
          <a:xfrm flipV="1">
            <a:off x="4490357" y="3345316"/>
            <a:ext cx="1137557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8" idx="1"/>
          </p:cNvCxnSpPr>
          <p:nvPr/>
        </p:nvCxnSpPr>
        <p:spPr>
          <a:xfrm>
            <a:off x="4191000" y="3907972"/>
            <a:ext cx="1436914" cy="419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endCxn id="9" idx="1"/>
          </p:cNvCxnSpPr>
          <p:nvPr/>
        </p:nvCxnSpPr>
        <p:spPr>
          <a:xfrm>
            <a:off x="4191000" y="4327072"/>
            <a:ext cx="1436914" cy="1094014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endCxn id="10" idx="1"/>
          </p:cNvCxnSpPr>
          <p:nvPr/>
        </p:nvCxnSpPr>
        <p:spPr>
          <a:xfrm>
            <a:off x="4191000" y="5159829"/>
            <a:ext cx="1436914" cy="1279071"/>
          </a:xfrm>
          <a:prstGeom prst="bentConnector3">
            <a:avLst>
              <a:gd name="adj1" fmla="val 38636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4572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ИЗ ЧЕГО СОСТОИТ ТОНЕР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4150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n 14"/>
          <p:cNvSpPr/>
          <p:nvPr/>
        </p:nvSpPr>
        <p:spPr>
          <a:xfrm>
            <a:off x="5181600" y="5219700"/>
            <a:ext cx="1143000" cy="1181100"/>
          </a:xfrm>
          <a:prstGeom prst="ca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Can 15"/>
          <p:cNvSpPr/>
          <p:nvPr/>
        </p:nvSpPr>
        <p:spPr>
          <a:xfrm>
            <a:off x="5181600" y="3429000"/>
            <a:ext cx="1143000" cy="2057400"/>
          </a:xfrm>
          <a:prstGeom prst="ca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Can 16"/>
          <p:cNvSpPr/>
          <p:nvPr/>
        </p:nvSpPr>
        <p:spPr>
          <a:xfrm>
            <a:off x="5181600" y="914400"/>
            <a:ext cx="1143000" cy="2819400"/>
          </a:xfrm>
          <a:prstGeom prst="can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762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ЭКОНОМИЧЕСКАЯ СОСТАВЛЯЮЩАЯ</a:t>
            </a:r>
            <a:endParaRPr lang="ru-RU" b="1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143000" y="1698523"/>
            <a:ext cx="4495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Оригинальный тонер</a:t>
            </a:r>
            <a:endParaRPr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724400" y="1698523"/>
            <a:ext cx="4495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ru-RU" altLang="ja-JP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оригинальный</a:t>
            </a:r>
            <a:r>
              <a:rPr lang="ru-RU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тонер</a:t>
            </a:r>
            <a:endParaRPr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6" name="Can 5"/>
          <p:cNvSpPr/>
          <p:nvPr/>
        </p:nvSpPr>
        <p:spPr>
          <a:xfrm>
            <a:off x="2209800" y="4038600"/>
            <a:ext cx="1143000" cy="2362200"/>
          </a:xfrm>
          <a:prstGeom prst="ca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Up Arrow 6"/>
          <p:cNvSpPr/>
          <p:nvPr/>
        </p:nvSpPr>
        <p:spPr>
          <a:xfrm>
            <a:off x="6324600" y="1175657"/>
            <a:ext cx="228600" cy="304800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2057400" y="4971990"/>
            <a:ext cx="4495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~4000 </a:t>
            </a:r>
            <a:r>
              <a:rPr lang="ru-RU" altLang="ja-JP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5159829" y="5595257"/>
            <a:ext cx="4495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ru-RU" altLang="ja-JP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</a:t>
            </a:r>
            <a:r>
              <a:rPr lang="en-US" altLang="ja-JP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5159829" y="4571880"/>
            <a:ext cx="4495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3000</a:t>
            </a:r>
            <a:r>
              <a:rPr lang="en-US" altLang="ja-JP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5181600" y="2667000"/>
            <a:ext cx="4495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25000</a:t>
            </a:r>
            <a:r>
              <a:rPr lang="en-US" altLang="ja-JP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6438900" y="1128002"/>
            <a:ext cx="4495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…и гораздо выше</a:t>
            </a:r>
            <a:endParaRPr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24" name="Right Brace 23"/>
          <p:cNvSpPr/>
          <p:nvPr/>
        </p:nvSpPr>
        <p:spPr>
          <a:xfrm flipH="1">
            <a:off x="1447800" y="4267200"/>
            <a:ext cx="938212" cy="2085946"/>
          </a:xfrm>
          <a:prstGeom prst="rightBrace">
            <a:avLst>
              <a:gd name="adj1" fmla="val 23959"/>
              <a:gd name="adj2" fmla="val 47917"/>
            </a:avLst>
          </a:prstGeom>
          <a:noFill/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664029" y="5112051"/>
            <a:ext cx="4495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</a:t>
            </a:r>
            <a:endParaRPr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26" name="Right Brace 25"/>
          <p:cNvSpPr/>
          <p:nvPr/>
        </p:nvSpPr>
        <p:spPr>
          <a:xfrm>
            <a:off x="6324600" y="5399435"/>
            <a:ext cx="852488" cy="972156"/>
          </a:xfrm>
          <a:prstGeom prst="rightBrace">
            <a:avLst>
              <a:gd name="adj1" fmla="val 23959"/>
              <a:gd name="adj2" fmla="val 47917"/>
            </a:avLst>
          </a:prstGeom>
          <a:noFill/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7315200" y="5610195"/>
            <a:ext cx="4495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</a:t>
            </a:r>
            <a:endParaRPr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28" name="Right Brace 27"/>
          <p:cNvSpPr/>
          <p:nvPr/>
        </p:nvSpPr>
        <p:spPr>
          <a:xfrm>
            <a:off x="6324600" y="3599723"/>
            <a:ext cx="852488" cy="1799711"/>
          </a:xfrm>
          <a:prstGeom prst="rightBrace">
            <a:avLst>
              <a:gd name="adj1" fmla="val 23959"/>
              <a:gd name="adj2" fmla="val 47917"/>
            </a:avLst>
          </a:prstGeom>
          <a:noFill/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7129115" y="4205644"/>
            <a:ext cx="4495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ПОЛОМКА АППАРАТА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ВТОРОЙ ТОНЕР</a:t>
            </a:r>
            <a:endParaRPr lang="en-US" altLang="ja-JP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30" name="Right Brace 29"/>
          <p:cNvSpPr/>
          <p:nvPr/>
        </p:nvSpPr>
        <p:spPr>
          <a:xfrm>
            <a:off x="6337030" y="1128002"/>
            <a:ext cx="852488" cy="2438853"/>
          </a:xfrm>
          <a:prstGeom prst="rightBrace">
            <a:avLst>
              <a:gd name="adj1" fmla="val 23959"/>
              <a:gd name="adj2" fmla="val 47917"/>
            </a:avLst>
          </a:prstGeom>
          <a:noFill/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7129115" y="2170211"/>
            <a:ext cx="44958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ЛЕЧЕНИЕ ЗДОРОВЬЯ</a:t>
            </a:r>
            <a:endParaRPr lang="en-US" altLang="ja-JP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44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6" grpId="0" animBg="1"/>
      <p:bldP spid="7" grpId="0" animBg="1"/>
      <p:bldP spid="19" grpId="0"/>
      <p:bldP spid="20" grpId="0"/>
      <p:bldP spid="21" grpId="0"/>
      <p:bldP spid="22" grpId="0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ПОМНИТЕ </a:t>
            </a:r>
            <a:r>
              <a:rPr lang="ru-RU" b="1" dirty="0" smtClean="0">
                <a:solidFill>
                  <a:srgbClr val="FF0000"/>
                </a:solidFill>
              </a:rPr>
              <a:t>ИХ</a:t>
            </a:r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7620000" cy="494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1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ОНИ ПРОДАВАЛИСЬ ТОЛЬКО С </a:t>
            </a:r>
            <a:r>
              <a:rPr lang="ru-RU" b="1" dirty="0" smtClean="0">
                <a:solidFill>
                  <a:srgbClr val="FF0000"/>
                </a:solidFill>
              </a:rPr>
              <a:t>ОРИГИНАЛЬНЫМ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КАРТРИДЖЕМ</a:t>
            </a:r>
            <a:endParaRPr lang="ru-RU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7162800" cy="4578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01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НАИЛУЧШАЯ </a:t>
            </a:r>
            <a:r>
              <a:rPr lang="ru-RU" b="1" dirty="0" smtClean="0">
                <a:solidFill>
                  <a:srgbClr val="FF0000"/>
                </a:solidFill>
              </a:rPr>
              <a:t>СОВМЕСТИМОСТЬ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67056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85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ЧТО БЫВАЕТ ОТ </a:t>
            </a:r>
            <a:r>
              <a:rPr lang="ru-RU" b="1" dirty="0" smtClean="0">
                <a:solidFill>
                  <a:srgbClr val="FF0000"/>
                </a:solidFill>
              </a:rPr>
              <a:t>НЕ</a:t>
            </a:r>
            <a:r>
              <a:rPr lang="ru-RU" b="1" dirty="0" smtClean="0"/>
              <a:t>ОРИГИНАЛЬНОГО ТОНЕРА</a:t>
            </a:r>
            <a:endParaRPr lang="ru-RU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77438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18643"/>
            <a:ext cx="9144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" y="3393571"/>
            <a:ext cx="9142139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https://dezinfo.net/images4/image/06.2012/kopir/kopir_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29806"/>
            <a:ext cx="3756410" cy="281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d.topic.lt/FF/upload/post/201503/09/1458146/10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91618"/>
            <a:ext cx="4285406" cy="32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74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77200" cy="2810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 новых моделях KYOCERA используются новый мелкодисперсный тонер и магнитный носитель (девелопер), частицы которых обладают меньшим диаметром. Так, диаметр частиц нового тонера на 28% меньше по сравнению с частицами тонера, используемого в аппаратах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предыдущих серий, что позволяет владельцам экономить расход.</a:t>
            </a:r>
          </a:p>
          <a:p>
            <a:pPr marL="0" indent="0">
              <a:buNone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Кроме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того, использование новой технологии производства тонера позволяет получать частицы по форме более близкие к оптимальной.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ТОНЕР </a:t>
            </a:r>
            <a:r>
              <a:rPr lang="en-US" b="1" dirty="0" smtClean="0"/>
              <a:t>KYOCERA</a:t>
            </a:r>
            <a:r>
              <a:rPr lang="ru-RU" b="1" dirty="0" smtClean="0"/>
              <a:t> ПОД МИКРОСКОПОМ</a:t>
            </a:r>
            <a:endParaRPr lang="ru-RU" b="1" dirty="0"/>
          </a:p>
        </p:txBody>
      </p:sp>
      <p:pic>
        <p:nvPicPr>
          <p:cNvPr id="2052" name="Picture 4" descr="Инновации Kyocera (Часть 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8" y="2760638"/>
            <a:ext cx="445079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2411" y="6096000"/>
            <a:ext cx="346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Средний диаметр частиц 9,5 мкм</a:t>
            </a:r>
          </a:p>
        </p:txBody>
      </p:sp>
      <p:pic>
        <p:nvPicPr>
          <p:cNvPr id="2054" name="Picture 6" descr="Инновации Kyocera (Часть 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42" y="2770784"/>
            <a:ext cx="4438301" cy="334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57999" y="6113438"/>
            <a:ext cx="346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Средний диаметр частиц 6,8 мкм</a:t>
            </a:r>
          </a:p>
        </p:txBody>
      </p:sp>
    </p:spTree>
    <p:extLst>
      <p:ext uri="{BB962C8B-B14F-4D97-AF65-F5344CB8AC3E}">
        <p14:creationId xmlns:p14="http://schemas.microsoft.com/office/powerpoint/2010/main" val="400937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77200" cy="2810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сравнению с предыдущими моделями полноцветных МФУ был уменьшен не только средний диаметр частиц тонера, но также и потребление тонера, что позволило повысить чёткость воспроизведения текста и линий.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ТОНЕР </a:t>
            </a:r>
            <a:r>
              <a:rPr lang="en-US" b="1" dirty="0" smtClean="0"/>
              <a:t>KYOCERA</a:t>
            </a:r>
            <a:r>
              <a:rPr lang="ru-RU" b="1" dirty="0" smtClean="0"/>
              <a:t> ПОД МИКРОСКОПОМ</a:t>
            </a:r>
            <a:endParaRPr lang="ru-RU" b="1" dirty="0"/>
          </a:p>
        </p:txBody>
      </p:sp>
      <p:pic>
        <p:nvPicPr>
          <p:cNvPr id="3074" name="Picture 2" descr="Инновации Kyocera (Часть 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71724"/>
            <a:ext cx="76200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47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77200" cy="2810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Также, благодаря новому тонеру полноцветные МФУ новой серии обладают более широким охватом цветового пространства или, другими словами, более широким спектром воспроизводимых оттенков цветов по сравнению с предыдущими моделями.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ТОНЕР </a:t>
            </a:r>
            <a:r>
              <a:rPr lang="en-US" b="1" dirty="0" smtClean="0"/>
              <a:t>KYOCERA</a:t>
            </a:r>
            <a:r>
              <a:rPr lang="ru-RU" b="1" dirty="0" smtClean="0"/>
              <a:t> </a:t>
            </a:r>
            <a:r>
              <a:rPr lang="en-US" b="1" dirty="0" smtClean="0"/>
              <a:t>- </a:t>
            </a:r>
            <a:r>
              <a:rPr lang="ru-RU" b="1" dirty="0" smtClean="0"/>
              <a:t>СПЕКТР</a:t>
            </a:r>
            <a:endParaRPr lang="ru-RU" b="1" dirty="0"/>
          </a:p>
        </p:txBody>
      </p:sp>
      <p:pic>
        <p:nvPicPr>
          <p:cNvPr id="4098" name="Picture 2" descr="Инновации Kyocera (Часть 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67056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81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905000"/>
            <a:ext cx="44196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Применяемые для производства нового тонера технологии и материалы позволили достичь более низкую температуру его плавления по сравнению с предыдущими тонерами, что привело к понижению потребления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энергии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полноцветными МФУ в процессе эксплуатации на 15%, а рабочую температуру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термоблока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200C.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ЭНЕРГОПОТРЕБЛЕНИЕ</a:t>
            </a:r>
            <a:endParaRPr lang="ru-RU" b="1" dirty="0"/>
          </a:p>
        </p:txBody>
      </p:sp>
      <p:pic>
        <p:nvPicPr>
          <p:cNvPr id="5122" name="Picture 2" descr="https://im0-tub-ru.yandex.net/i?id=1d037b80a3b23916106ce7c05b76d9ab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greenevolution.ru/wp-content/uploads/2016/01/131-630x6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034" y="4147458"/>
            <a:ext cx="2261966" cy="230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92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114800"/>
            <a:ext cx="88392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Частицы оригинального тонера в среднем имеют размер от 5 до 30 микрон, что является допустимой установленной нормой.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Наиболее правильная форма частиц тонера – приближенная к форме сферы, обеспечивает максимально качественную печать.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Каждый тонер разрабатывается под определенные машины и идеально подходит под установленную температуру запекания порошка на бумаге. </a:t>
            </a:r>
          </a:p>
          <a:p>
            <a:pPr marL="0" indent="0">
              <a:buNone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Таким образом, выбирая оригинальный тонер, пользователь может быть уверен, что тот соответствует всем разрешенным нормам и не причинит вреда здоровью и окружающей среде.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РАЗМЕРЫ И ФОРМА ЧАСТИЦ ОРИГИНАЛЬНОГО ТОНЕРА</a:t>
            </a:r>
            <a:endParaRPr lang="ru-RU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60" y="1186542"/>
            <a:ext cx="3490940" cy="27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43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РАЗМЕРЫ И ФОРМА ЧАСТИЦ </a:t>
            </a:r>
            <a:r>
              <a:rPr lang="ru-RU" b="1" dirty="0" smtClean="0">
                <a:solidFill>
                  <a:srgbClr val="FF0000"/>
                </a:solidFill>
              </a:rPr>
              <a:t>НЕ</a:t>
            </a:r>
            <a:r>
              <a:rPr lang="ru-RU" b="1" dirty="0" smtClean="0"/>
              <a:t>ОРИГИНАЛЬНОГО </a:t>
            </a:r>
            <a:r>
              <a:rPr lang="ru-RU" b="1" dirty="0"/>
              <a:t>ТОНЕРА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33068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4114800"/>
            <a:ext cx="8839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Размеры частиц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оригинального тонера могут быть от 2 до 65 микрон.</a:t>
            </a:r>
          </a:p>
          <a:p>
            <a:pPr marL="0" indent="0">
              <a:buFont typeface="Arial" pitchFamily="34" charset="0"/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Имеют краеугольную форму, что приводит к потере качества печати</a:t>
            </a:r>
          </a:p>
          <a:p>
            <a:pPr marL="0" indent="0">
              <a:buFont typeface="Arial" pitchFamily="34" charset="0"/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Не соответствуют установленным требованиям к потребляемому машиной тонеру, что приводит к перерасходу порошка</a:t>
            </a:r>
          </a:p>
          <a:p>
            <a:pPr marL="0" indent="0">
              <a:buFont typeface="Arial" pitchFamily="34" charset="0"/>
              <a:buNone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6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ЧТО ПРОИСХОДИТ ПРИ ВДЫХАНИИ ОРИГИНАЛЬНОГО ТОНЕРА?</a:t>
            </a:r>
            <a:endParaRPr lang="ru-RU" b="1" dirty="0"/>
          </a:p>
        </p:txBody>
      </p:sp>
      <p:pic>
        <p:nvPicPr>
          <p:cNvPr id="9218" name="Picture 2" descr="http://sportizdorovie.ru/wp-content/uploads/2015/10/%D0%BB%D0%B5%D0%B3%D0%BA%D0%B8%D0%B5-%D1%87%D0%B5%D0%BB%D0%BE%D0%B2%D0%B5%D0%BA%D0%B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00150"/>
            <a:ext cx="7239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st.depositphotos.com/1005574/2462/v/950/depositphotos_24628841-stock-illustration-green-sphe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158" y="3648075"/>
            <a:ext cx="533399" cy="533399"/>
          </a:xfrm>
          <a:prstGeom prst="ellipse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791200" y="1230362"/>
            <a:ext cx="2362200" cy="2743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019800" y="1447800"/>
            <a:ext cx="190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Размер частицы позволяет организму вывести ее из легких, не застряв в мягких тканях легких человека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65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676</Words>
  <Application>Microsoft Office PowerPoint</Application>
  <PresentationFormat>On-screen Show (4:3)</PresentationFormat>
  <Paragraphs>94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Cherkesov, Maksim</dc:creator>
  <cp:lastModifiedBy>Andreeva, Maria</cp:lastModifiedBy>
  <cp:revision>9</cp:revision>
  <dcterms:created xsi:type="dcterms:W3CDTF">2006-08-16T00:00:00Z</dcterms:created>
  <dcterms:modified xsi:type="dcterms:W3CDTF">2018-03-15T04:02:03Z</dcterms:modified>
</cp:coreProperties>
</file>